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8" r:id="rId5"/>
    <p:sldId id="261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Normaali tyyli 2 - Korostu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37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54785B-E73E-0546-53D7-10F9DFEFD1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B94D8EB-2A85-B5D5-688B-A7CE495032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8296C2-1CD8-AA77-1756-6B250F6CC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DF43E-BBEC-4BE2-AD38-F6EAA1AE538D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053C7B4-2E2A-89C6-41FD-C83D1843E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AF4BCBA-D951-2513-6BB8-B195C2E0A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37D-C8D2-479A-858A-05516B6272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827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35DF35-3FDE-BE5B-617F-80311BFB1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2AEAC6-98A1-884E-6FAF-8908FDAAA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B2C24EF-64C1-0DE3-FB16-80029C05A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DF43E-BBEC-4BE2-AD38-F6EAA1AE538D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F11AAB3-9AA4-E947-7558-5D4D9F248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2F40F59-CEE4-0E4A-3244-FD7238589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37D-C8D2-479A-858A-05516B6272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1669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EED661-8E7F-6C3F-48CE-BD4E74DC7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C78DBFA-1EB5-799F-7E5B-66F465DF22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8B1EE1D-36D8-E758-3BF6-9606C8D61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DF43E-BBEC-4BE2-AD38-F6EAA1AE538D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4542FE9-C3D6-AA44-7882-C0120D496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DAC84ED-A8DE-5A07-103E-EE687721B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37D-C8D2-479A-858A-05516B6272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01544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912DDDA-300C-EF2E-33F8-857E8F70A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61500E7-9A0D-9F48-2CBD-12A9579915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7171C89-BF3F-6FA4-C71E-03DC3788D4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BB8F3E2-380F-9887-3A2F-680F92B3B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DF43E-BBEC-4BE2-AD38-F6EAA1AE538D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525E66C-206D-A5F2-8A06-324C6E5D7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4A536D0-C703-3851-50A8-F4DC43503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37D-C8D2-479A-858A-05516B6272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0344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697604-B991-A27F-C4D4-A83F5160F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2DAF9EC-2D3D-700F-39CE-485C97FBD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DFD7006-AE1F-55AE-E1C7-73147C7743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CBEFF3C-F111-D366-EB64-15F890DE81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0FFFFCB-3957-0714-C065-4A972779EA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AF69610-972F-34EC-287F-A0C161104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DF43E-BBEC-4BE2-AD38-F6EAA1AE538D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08895785-FE43-1168-313E-F2E847EE8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0BD6311-E6D5-2A05-749E-CBC7CFDB7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37D-C8D2-479A-858A-05516B6272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61513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D40B1C-9002-7DFA-8EBA-EFD4D8515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0D41978-E0DD-76D7-6D18-7E7792293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DF43E-BBEC-4BE2-AD38-F6EAA1AE538D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52257A6-8B80-82CF-3C60-3348B72DB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4DC2DA5-EA3C-CDDE-E60B-EBACE0A04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37D-C8D2-479A-858A-05516B6272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1696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7A391D6-A6ED-68A1-1D6D-EA14B6058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DF43E-BBEC-4BE2-AD38-F6EAA1AE538D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408E9AE-9782-A5B9-1771-5B07A79B6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8739DC0-1E42-3774-AB64-A2BDC295A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37D-C8D2-479A-858A-05516B6272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84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2DB221-A9EC-AA4F-D3B6-83E278709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A20567-7EBC-9FCC-2777-C1015F9DD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A612128-FE96-7004-8C8A-9359BEB88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D1DA2D0-8D99-C785-FCBC-B69BE532A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DF43E-BBEC-4BE2-AD38-F6EAA1AE538D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A678990-B880-F0CB-D1D0-7B9E1F04B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4238161-61D4-1112-6772-663656AFC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37D-C8D2-479A-858A-05516B6272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208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FB2F29-0480-31A1-E217-E031330A4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BC20FDE-9AB0-773A-A3DE-ECC327DA20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7658C31-2098-3542-7AE2-C0BC9B63A8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27EA23F-1DBB-CD85-BBB5-832724590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DF43E-BBEC-4BE2-AD38-F6EAA1AE538D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D46A33C-5F8A-2E01-D078-6474146B7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B52A901-92F6-8F43-F20C-BF15EF75C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37D-C8D2-479A-858A-05516B6272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0064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9513D4-194C-43F0-22C3-A093B581F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643AAE2-4B59-1581-57AC-8E9BFD674B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B01702B-D267-053B-1460-DE360C578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DF43E-BBEC-4BE2-AD38-F6EAA1AE538D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68DBB5-2B41-E5EE-11AD-1C3414E0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C3EAD0-03B9-93EB-34D9-EF9DE8C38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37D-C8D2-479A-858A-05516B6272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9785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E67DDD7-8FF9-14C1-2094-DEFD6AD329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F6A30CB-3B3D-FD8C-7288-93C81FC640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15647C1-E5B6-8002-9DBA-812E1EC62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DF43E-BBEC-4BE2-AD38-F6EAA1AE538D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FC35073-EF3E-0558-A7F9-C6843A3E5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E4A370A-2A17-A085-2631-F5CD72F30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B737D-C8D2-479A-858A-05516B6272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3481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CD73525-BA65-7C0A-26B0-C2EA5DA53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FEB4C9F-309E-43EC-94D3-4AEDE8106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7C362D3-EAE5-EDBE-B688-0CCABD1D78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DF43E-BBEC-4BE2-AD38-F6EAA1AE538D}" type="datetimeFigureOut">
              <a:rPr lang="fi-FI" smtClean="0"/>
              <a:t>9.10.2026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E50C7C8-F958-796F-72DE-444532EB61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206D641-8F1D-D667-C734-25E839AB27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B737D-C8D2-479A-858A-05516B6272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4320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 descr="Kuva, joka sisältää kohteen piha-, puu, vesi, maisema&#10;&#10;Kuvaus luotu automaattisesti">
            <a:extLst>
              <a:ext uri="{FF2B5EF4-FFF2-40B4-BE49-F238E27FC236}">
                <a16:creationId xmlns:a16="http://schemas.microsoft.com/office/drawing/2014/main" id="{3ECC5E0E-94BF-5737-B4A1-D92191387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6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0D46343-5104-CC22-39F6-703ACBC9D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5277" y="743447"/>
            <a:ext cx="3445765" cy="1745753"/>
          </a:xfrm>
          <a:noFill/>
        </p:spPr>
        <p:txBody>
          <a:bodyPr>
            <a:normAutofit/>
          </a:bodyPr>
          <a:lstStyle/>
          <a:p>
            <a:pPr algn="l"/>
            <a:r>
              <a:rPr lang="fi-FI" sz="5200" dirty="0"/>
              <a:t>Hannusjärvi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8512F4C-B3A4-3C98-E6DB-4C10D9F787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35035" y="2900076"/>
            <a:ext cx="3606007" cy="1745753"/>
          </a:xfrm>
          <a:noFill/>
        </p:spPr>
        <p:txBody>
          <a:bodyPr>
            <a:normAutofit/>
          </a:bodyPr>
          <a:lstStyle/>
          <a:p>
            <a:pPr algn="r"/>
            <a:r>
              <a:rPr lang="fi-FI" dirty="0">
                <a:latin typeface="Cavolini" panose="03000502040302020204" pitchFamily="66" charset="0"/>
                <a:cs typeface="Cavolini" panose="03000502040302020204" pitchFamily="66" charset="0"/>
              </a:rPr>
              <a:t>Kaitaan koulun oppilaiden biologian vesitutkimuksia Vesirepun avulla</a:t>
            </a:r>
          </a:p>
        </p:txBody>
      </p:sp>
    </p:spTree>
    <p:extLst>
      <p:ext uri="{BB962C8B-B14F-4D97-AF65-F5344CB8AC3E}">
        <p14:creationId xmlns:p14="http://schemas.microsoft.com/office/powerpoint/2010/main" val="2501261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5D08DE-D33E-4FD3-4F42-BE7D0A656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1539" y="190601"/>
            <a:ext cx="4186990" cy="906680"/>
          </a:xfrm>
        </p:spPr>
        <p:txBody>
          <a:bodyPr>
            <a:normAutofit/>
          </a:bodyPr>
          <a:lstStyle/>
          <a:p>
            <a:r>
              <a:rPr lang="fi-FI" sz="3600" dirty="0"/>
              <a:t>Plankton</a:t>
            </a:r>
          </a:p>
        </p:txBody>
      </p:sp>
      <p:pic>
        <p:nvPicPr>
          <p:cNvPr id="5" name="Sisällön paikkamerkki 4" descr="Kuva, joka sisältää kohteen piha-, vesi, taivas, puu&#10;&#10;Kuvaus luotu automaattisesti">
            <a:extLst>
              <a:ext uri="{FF2B5EF4-FFF2-40B4-BE49-F238E27FC236}">
                <a16:creationId xmlns:a16="http://schemas.microsoft.com/office/drawing/2014/main" id="{FC794369-9CFB-9548-92E0-F49194D1E2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499" cy="6858000"/>
          </a:xfrm>
        </p:spPr>
      </p:pic>
      <p:pic>
        <p:nvPicPr>
          <p:cNvPr id="7" name="Kuva 6" descr="Kuva, joka sisältää kohteen selkärangaton&#10;&#10;Kuvaus luotu automaattisesti">
            <a:extLst>
              <a:ext uri="{FF2B5EF4-FFF2-40B4-BE49-F238E27FC236}">
                <a16:creationId xmlns:a16="http://schemas.microsoft.com/office/drawing/2014/main" id="{199BC2DD-51F7-1116-18DC-8CADD8838A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53" b="40741"/>
          <a:stretch/>
        </p:blipFill>
        <p:spPr>
          <a:xfrm>
            <a:off x="9926570" y="2304191"/>
            <a:ext cx="2265430" cy="1909369"/>
          </a:xfrm>
          <a:prstGeom prst="rect">
            <a:avLst/>
          </a:prstGeom>
        </p:spPr>
      </p:pic>
      <p:pic>
        <p:nvPicPr>
          <p:cNvPr id="9" name="Kuva 8" descr="Kuva, joka sisältää kohteen hyönteinen, selkärangaton, taide&#10;&#10;Kuvaus luotu automaattisesti">
            <a:extLst>
              <a:ext uri="{FF2B5EF4-FFF2-40B4-BE49-F238E27FC236}">
                <a16:creationId xmlns:a16="http://schemas.microsoft.com/office/drawing/2014/main" id="{AB362361-8F8A-85C1-3B0A-F099A6987C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48" t="1" r="18276" b="44043"/>
          <a:stretch/>
        </p:blipFill>
        <p:spPr>
          <a:xfrm>
            <a:off x="9931073" y="4491372"/>
            <a:ext cx="2260927" cy="2366628"/>
          </a:xfrm>
          <a:prstGeom prst="rect">
            <a:avLst/>
          </a:prstGeom>
        </p:spPr>
      </p:pic>
      <p:pic>
        <p:nvPicPr>
          <p:cNvPr id="11" name="Kuva 10" descr="Kuva, joka sisältää kohteen selkärangaton, hyönteinen&#10;&#10;Kuvaus luotu automaattisesti">
            <a:extLst>
              <a:ext uri="{FF2B5EF4-FFF2-40B4-BE49-F238E27FC236}">
                <a16:creationId xmlns:a16="http://schemas.microsoft.com/office/drawing/2014/main" id="{BC0E1423-B591-8A62-D534-B0BA6057302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299"/>
          <a:stretch/>
        </p:blipFill>
        <p:spPr>
          <a:xfrm>
            <a:off x="9926570" y="0"/>
            <a:ext cx="2265430" cy="2014773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58363205-7524-1129-4B04-10B4EAB1B25D}"/>
              </a:ext>
            </a:extLst>
          </p:cNvPr>
          <p:cNvSpPr txBox="1"/>
          <p:nvPr/>
        </p:nvSpPr>
        <p:spPr>
          <a:xfrm>
            <a:off x="5441539" y="1251285"/>
            <a:ext cx="429922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latin typeface="Cavolini" panose="03000502040302020204" pitchFamily="66" charset="0"/>
                <a:cs typeface="Cavolini" panose="03000502040302020204" pitchFamily="66" charset="0"/>
              </a:rPr>
              <a:t>Plankton pyydystettiin planktonhaavilla ja sitä tutkittiin mikroskoopilla.</a:t>
            </a:r>
          </a:p>
          <a:p>
            <a:endParaRPr lang="fi-FI" sz="24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i-FI" sz="2400" dirty="0">
                <a:latin typeface="Cavolini" panose="03000502040302020204" pitchFamily="66" charset="0"/>
                <a:cs typeface="Cavolini" panose="03000502040302020204" pitchFamily="66" charset="0"/>
              </a:rPr>
              <a:t>Vesinäytteistä löytyi hankajalkaisia, vesikirppuja, rataseläimiä, viherleviä ja sinilevää.</a:t>
            </a:r>
          </a:p>
          <a:p>
            <a:endParaRPr lang="fi-FI" sz="24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fi-FI" sz="2400" dirty="0">
                <a:latin typeface="Cavolini" panose="03000502040302020204" pitchFamily="66" charset="0"/>
                <a:cs typeface="Cavolini" panose="03000502040302020204" pitchFamily="66" charset="0"/>
              </a:rPr>
              <a:t>Karhukainen löytyi sammalnäytteestä.</a:t>
            </a:r>
          </a:p>
        </p:txBody>
      </p:sp>
    </p:spTree>
    <p:extLst>
      <p:ext uri="{BB962C8B-B14F-4D97-AF65-F5344CB8AC3E}">
        <p14:creationId xmlns:p14="http://schemas.microsoft.com/office/powerpoint/2010/main" val="678277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0FB4DFE-0585-E9FB-267F-4137A953F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5120" y="304165"/>
            <a:ext cx="5918200" cy="925195"/>
          </a:xfrm>
        </p:spPr>
        <p:txBody>
          <a:bodyPr>
            <a:normAutofit/>
          </a:bodyPr>
          <a:lstStyle/>
          <a:p>
            <a:r>
              <a:rPr lang="fi-FI" sz="3600" dirty="0"/>
              <a:t>Nitraatti ja fosfaatti</a:t>
            </a:r>
          </a:p>
        </p:txBody>
      </p:sp>
      <p:pic>
        <p:nvPicPr>
          <p:cNvPr id="5" name="Sisällön paikkamerkki 4" descr="Kuva, joka sisältää kohteen teksti, Kosmetiikka, Päivittäistavarat, Ihonhoito&#10;&#10;Kuvaus luotu automaattisesti">
            <a:extLst>
              <a:ext uri="{FF2B5EF4-FFF2-40B4-BE49-F238E27FC236}">
                <a16:creationId xmlns:a16="http://schemas.microsoft.com/office/drawing/2014/main" id="{3167AF31-40D0-1A39-4304-C13423604E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499" cy="6858000"/>
          </a:xfrm>
        </p:spPr>
      </p:pic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B745154A-E94A-9447-01EC-8AD6FE1247AF}"/>
              </a:ext>
            </a:extLst>
          </p:cNvPr>
          <p:cNvSpPr txBox="1">
            <a:spLocks/>
          </p:cNvSpPr>
          <p:nvPr/>
        </p:nvSpPr>
        <p:spPr>
          <a:xfrm>
            <a:off x="5506720" y="1442720"/>
            <a:ext cx="6197600" cy="37549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Otimme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kahteen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koeputkeen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10 ml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vettä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.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Lisäsimme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toiseen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koeputkeen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fosfaattiin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ja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toiseen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nitraattiin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reagoivan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tabletin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.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Ravistimme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koeputkia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ja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odotimme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noin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5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minuuttia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2665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7C9BE72A-4F97-4FA0-AF09-2C65D071C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1659801-1C5B-957A-9F85-506244DEB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54" y="4072044"/>
            <a:ext cx="10506456" cy="59687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Kolibakteerien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esiintyminen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Sisällön paikkamerkki 6" descr="Kuva, joka sisältää kohteen teksti, sisä-, Liuos, Liuotin&#10;&#10;Kuvaus luotu automaattisesti">
            <a:extLst>
              <a:ext uri="{FF2B5EF4-FFF2-40B4-BE49-F238E27FC236}">
                <a16:creationId xmlns:a16="http://schemas.microsoft.com/office/drawing/2014/main" id="{104B05E1-5914-1B8D-E792-DFE5C11CFA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96" b="5690"/>
          <a:stretch/>
        </p:blipFill>
        <p:spPr>
          <a:xfrm>
            <a:off x="4195776" y="177488"/>
            <a:ext cx="3797398" cy="3717071"/>
          </a:xfrm>
          <a:prstGeom prst="rect">
            <a:avLst/>
          </a:prstGeom>
        </p:spPr>
      </p:pic>
      <p:pic>
        <p:nvPicPr>
          <p:cNvPr id="10" name="Kuva 9" descr="Kuva, joka sisältää kohteen teksti, Liuos, Muovipullo, Liuotin&#10;&#10;Kuvaus luotu automaattisesti">
            <a:extLst>
              <a:ext uri="{FF2B5EF4-FFF2-40B4-BE49-F238E27FC236}">
                <a16:creationId xmlns:a16="http://schemas.microsoft.com/office/drawing/2014/main" id="{E29E1152-C810-4399-5B0A-3121FA1C14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9" r="16833" b="-2"/>
          <a:stretch/>
        </p:blipFill>
        <p:spPr>
          <a:xfrm>
            <a:off x="8173313" y="181113"/>
            <a:ext cx="3815005" cy="3717071"/>
          </a:xfrm>
          <a:prstGeom prst="rect">
            <a:avLst/>
          </a:prstGeom>
        </p:spPr>
      </p:pic>
      <p:pic>
        <p:nvPicPr>
          <p:cNvPr id="5" name="Sisällön paikkamerkki 4" descr="Kuva, joka sisältää kohteen henkilö, vesi, piha-, kasvi&#10;&#10;Kuvaus luotu automaattisesti">
            <a:extLst>
              <a:ext uri="{FF2B5EF4-FFF2-40B4-BE49-F238E27FC236}">
                <a16:creationId xmlns:a16="http://schemas.microsoft.com/office/drawing/2014/main" id="{294C845D-96AE-42DE-A4F6-BD041B82CC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09" r="-2" b="313"/>
          <a:stretch/>
        </p:blipFill>
        <p:spPr>
          <a:xfrm>
            <a:off x="195854" y="177487"/>
            <a:ext cx="3799289" cy="3717071"/>
          </a:xfrm>
          <a:prstGeom prst="rect">
            <a:avLst/>
          </a:prstGeom>
        </p:spPr>
      </p:pic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1E8155E5-B052-73E6-D5BE-B78DE18A37D6}"/>
              </a:ext>
            </a:extLst>
          </p:cNvPr>
          <p:cNvSpPr txBox="1">
            <a:spLocks/>
          </p:cNvSpPr>
          <p:nvPr/>
        </p:nvSpPr>
        <p:spPr>
          <a:xfrm>
            <a:off x="266992" y="4842781"/>
            <a:ext cx="11721326" cy="172164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Otimme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koeputkeen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vettä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10 ml.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Koeputkessa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oli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valmiina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tabletti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.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Koeputkea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säilytettiin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varjossa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huoneenlämmössä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48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tuntia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.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Hannusjärvessä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esiintyy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kolibakteereja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,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sillä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koko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näyte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oli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geelimäinen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ja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indikaattoriaine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oli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muuttunut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keltaiseksi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 ja </a:t>
            </a:r>
            <a:r>
              <a:rPr lang="en-US" sz="2400" dirty="0" err="1">
                <a:latin typeface="Cavolini" panose="03000502040302020204" pitchFamily="66" charset="0"/>
                <a:cs typeface="Cavolini" panose="03000502040302020204" pitchFamily="66" charset="0"/>
              </a:rPr>
              <a:t>kuplivaksi</a:t>
            </a:r>
            <a:r>
              <a:rPr lang="en-US" sz="2400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0540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BC0925-3DFB-A858-AE45-9EFB40DE4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 err="1">
                <a:solidFill>
                  <a:srgbClr val="FFFFFF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Mittaustulokset</a:t>
            </a:r>
            <a:endParaRPr lang="en-US" sz="4000" kern="1200" dirty="0">
              <a:solidFill>
                <a:srgbClr val="FFFFFF"/>
              </a:solidFill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graphicFrame>
        <p:nvGraphicFramePr>
          <p:cNvPr id="4" name="Taulukko 6">
            <a:extLst>
              <a:ext uri="{FF2B5EF4-FFF2-40B4-BE49-F238E27FC236}">
                <a16:creationId xmlns:a16="http://schemas.microsoft.com/office/drawing/2014/main" id="{9407ED0D-E9FD-2691-B220-B800B655AF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519299"/>
              </p:ext>
            </p:extLst>
          </p:nvPr>
        </p:nvGraphicFramePr>
        <p:xfrm>
          <a:off x="280736" y="1965157"/>
          <a:ext cx="11393818" cy="4137712"/>
        </p:xfrm>
        <a:graphic>
          <a:graphicData uri="http://schemas.openxmlformats.org/drawingml/2006/table">
            <a:tbl>
              <a:tblPr firstRow="1" bandRow="1">
                <a:noFill/>
                <a:tableStyleId>{00A15C55-8517-42AA-B614-E9B94910E393}</a:tableStyleId>
              </a:tblPr>
              <a:tblGrid>
                <a:gridCol w="2170253">
                  <a:extLst>
                    <a:ext uri="{9D8B030D-6E8A-4147-A177-3AD203B41FA5}">
                      <a16:colId xmlns:a16="http://schemas.microsoft.com/office/drawing/2014/main" val="1439251564"/>
                    </a:ext>
                  </a:extLst>
                </a:gridCol>
                <a:gridCol w="2068973">
                  <a:extLst>
                    <a:ext uri="{9D8B030D-6E8A-4147-A177-3AD203B41FA5}">
                      <a16:colId xmlns:a16="http://schemas.microsoft.com/office/drawing/2014/main" val="3546514805"/>
                    </a:ext>
                  </a:extLst>
                </a:gridCol>
                <a:gridCol w="2199189">
                  <a:extLst>
                    <a:ext uri="{9D8B030D-6E8A-4147-A177-3AD203B41FA5}">
                      <a16:colId xmlns:a16="http://schemas.microsoft.com/office/drawing/2014/main" val="2411127528"/>
                    </a:ext>
                  </a:extLst>
                </a:gridCol>
                <a:gridCol w="2040133">
                  <a:extLst>
                    <a:ext uri="{9D8B030D-6E8A-4147-A177-3AD203B41FA5}">
                      <a16:colId xmlns:a16="http://schemas.microsoft.com/office/drawing/2014/main" val="925518515"/>
                    </a:ext>
                  </a:extLst>
                </a:gridCol>
                <a:gridCol w="2915270">
                  <a:extLst>
                    <a:ext uri="{9D8B030D-6E8A-4147-A177-3AD203B41FA5}">
                      <a16:colId xmlns:a16="http://schemas.microsoft.com/office/drawing/2014/main" val="629303897"/>
                    </a:ext>
                  </a:extLst>
                </a:gridCol>
              </a:tblGrid>
              <a:tr h="620758">
                <a:tc>
                  <a:txBody>
                    <a:bodyPr/>
                    <a:lstStyle/>
                    <a:p>
                      <a:pPr algn="ctr"/>
                      <a:endParaRPr lang="fi-FI" sz="14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volini"/>
                        <a:cs typeface="Cavolini"/>
                      </a:endParaRPr>
                    </a:p>
                  </a:txBody>
                  <a:tcPr marL="289854" marR="173912" marT="173912" marB="17391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20.8.2024</a:t>
                      </a:r>
                    </a:p>
                  </a:txBody>
                  <a:tcPr marL="289854" marR="173912" marT="173912" marB="17391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8.9.2025</a:t>
                      </a:r>
                    </a:p>
                  </a:txBody>
                  <a:tcPr marL="289854" marR="173912" marT="173912" marB="17391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29.9.2025</a:t>
                      </a:r>
                    </a:p>
                  </a:txBody>
                  <a:tcPr marL="289854" marR="173912" marT="173912" marB="173912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8F9A9D">
                          <a:alpha val="60000"/>
                        </a:srgbClr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8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28.8.2026</a:t>
                      </a:r>
                    </a:p>
                  </a:txBody>
                  <a:tcPr marL="289854" marR="173912" marT="173912" marB="173912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8F9A9D">
                          <a:alpha val="60000"/>
                        </a:srgbClr>
                      </a:solidFill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75557"/>
                  </a:ext>
                </a:extLst>
              </a:tr>
              <a:tr h="511800">
                <a:tc>
                  <a:txBody>
                    <a:bodyPr/>
                    <a:lstStyle/>
                    <a:p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Veden lämpötila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+16 astetta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+16 astetta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+11 astetta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+18 astetta</a:t>
                      </a:r>
                    </a:p>
                  </a:txBody>
                  <a:tcPr marL="289854" marR="150723" marT="150723" marB="150723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460008"/>
                  </a:ext>
                </a:extLst>
              </a:tr>
              <a:tr h="511800">
                <a:tc>
                  <a:txBody>
                    <a:bodyPr/>
                    <a:lstStyle/>
                    <a:p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Nitraatti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Välttävä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volini"/>
                        <a:cs typeface="Cavolini"/>
                      </a:endParaRP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Välttävä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Hyvä</a:t>
                      </a:r>
                    </a:p>
                  </a:txBody>
                  <a:tcPr marL="289854" marR="150723" marT="150723" marB="150723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85371"/>
                  </a:ext>
                </a:extLst>
              </a:tr>
              <a:tr h="511800">
                <a:tc>
                  <a:txBody>
                    <a:bodyPr/>
                    <a:lstStyle/>
                    <a:p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Fosfaatti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Huono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Välttävä/huono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Huono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Välttävä</a:t>
                      </a:r>
                    </a:p>
                  </a:txBody>
                  <a:tcPr marL="289854" marR="150723" marT="150723" marB="150723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935869"/>
                  </a:ext>
                </a:extLst>
              </a:tr>
              <a:tr h="511800">
                <a:tc>
                  <a:txBody>
                    <a:bodyPr/>
                    <a:lstStyle/>
                    <a:p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Happipitoisuus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volini"/>
                        <a:cs typeface="Cavolini"/>
                      </a:endParaRP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Huono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volini"/>
                        <a:cs typeface="Cavolini"/>
                      </a:endParaRP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Välttävä</a:t>
                      </a:r>
                    </a:p>
                  </a:txBody>
                  <a:tcPr marL="289854" marR="150723" marT="150723" marB="150723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983265"/>
                  </a:ext>
                </a:extLst>
              </a:tr>
              <a:tr h="511800">
                <a:tc>
                  <a:txBody>
                    <a:bodyPr/>
                    <a:lstStyle/>
                    <a:p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Kolibakteerit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Huono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Huono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volini"/>
                        <a:cs typeface="Cavolini"/>
                      </a:endParaRP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Huono</a:t>
                      </a:r>
                    </a:p>
                  </a:txBody>
                  <a:tcPr marL="289854" marR="150723" marT="150723" marB="150723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988349"/>
                  </a:ext>
                </a:extLst>
              </a:tr>
              <a:tr h="511800">
                <a:tc>
                  <a:txBody>
                    <a:bodyPr/>
                    <a:lstStyle/>
                    <a:p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Sinilevää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i-FI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volini"/>
                        <a:cs typeface="Cavolini"/>
                      </a:endParaRP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Kyllä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Ei</a:t>
                      </a:r>
                    </a:p>
                  </a:txBody>
                  <a:tcPr marL="289854" marR="150724" marT="150724" marB="150724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i-FI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volini"/>
                          <a:cs typeface="Cavolini"/>
                        </a:rPr>
                        <a:t>Kyllä</a:t>
                      </a:r>
                    </a:p>
                  </a:txBody>
                  <a:tcPr marL="289854" marR="150723" marT="150723" marB="150723">
                    <a:lnL w="0">
                      <a:noFill/>
                    </a:lnL>
                    <a:lnR w="0">
                      <a:noFill/>
                    </a:lnR>
                    <a:lnT w="19050">
                      <a:solidFill>
                        <a:srgbClr val="FFFFFF"/>
                      </a:solidFill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B4BCBE">
                        <a:alpha val="3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502863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0D899D1-56CC-8C6E-FC28-F8A313F79E02}"/>
              </a:ext>
            </a:extLst>
          </p:cNvPr>
          <p:cNvSpPr txBox="1"/>
          <p:nvPr/>
        </p:nvSpPr>
        <p:spPr>
          <a:xfrm>
            <a:off x="284173" y="6260683"/>
            <a:ext cx="44390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I" sz="1200" dirty="0">
                <a:latin typeface="Cavolini" panose="03000502040302020204" pitchFamily="66" charset="0"/>
                <a:cs typeface="Cavolini" panose="03000502040302020204" pitchFamily="66" charset="0"/>
              </a:rPr>
              <a:t>Asteikko: Erinomainen - Hyvä – Välttävä - Huono</a:t>
            </a:r>
          </a:p>
        </p:txBody>
      </p:sp>
    </p:spTree>
    <p:extLst>
      <p:ext uri="{BB962C8B-B14F-4D97-AF65-F5344CB8AC3E}">
        <p14:creationId xmlns:p14="http://schemas.microsoft.com/office/powerpoint/2010/main" val="3850457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1901</TotalTime>
  <Words>148</Words>
  <Application>Microsoft Office PowerPoint</Application>
  <PresentationFormat>Widescreen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Cavolini</vt:lpstr>
      <vt:lpstr>Office-teema</vt:lpstr>
      <vt:lpstr>Hannusjärvi</vt:lpstr>
      <vt:lpstr>Plankton</vt:lpstr>
      <vt:lpstr>Nitraatti ja fosfaatti</vt:lpstr>
      <vt:lpstr>Kolibakteerien esiintyminen</vt:lpstr>
      <vt:lpstr>Mittaustulokset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Hannusjärvi</dc:title>
  <dc:creator>Pohjanmies Kukka</dc:creator>
  <cp:lastModifiedBy>Sanna L</cp:lastModifiedBy>
  <cp:revision>36</cp:revision>
  <dcterms:created xsi:type="dcterms:W3CDTF">2024-12-02T09:53:39Z</dcterms:created>
  <dcterms:modified xsi:type="dcterms:W3CDTF">2026-10-09T11:12:44Z</dcterms:modified>
</cp:coreProperties>
</file>